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5/21/2013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Pathways to Civil Commitment</a:t>
            </a:r>
            <a:endParaRPr lang="en-US" dirty="0"/>
          </a:p>
        </p:txBody>
      </p:sp>
      <p:sp>
        <p:nvSpPr>
          <p:cNvPr id="3" name="Subtitle 2"/>
          <p:cNvSpPr>
            <a:spLocks noGrp="1"/>
          </p:cNvSpPr>
          <p:nvPr>
            <p:ph type="subTitle" idx="1"/>
          </p:nvPr>
        </p:nvSpPr>
        <p:spPr/>
        <p:txBody>
          <a:bodyPr/>
          <a:lstStyle/>
          <a:p>
            <a:r>
              <a:rPr lang="en-US" dirty="0" smtClean="0"/>
              <a:t>A Correctional Perspective</a:t>
            </a:r>
          </a:p>
          <a:p>
            <a:endParaRPr lang="en-US" dirty="0"/>
          </a:p>
          <a:p>
            <a:r>
              <a:rPr lang="en-US" dirty="0" smtClean="0"/>
              <a:t>By Mark </a:t>
            </a:r>
            <a:r>
              <a:rPr lang="en-US" dirty="0" err="1" smtClean="0"/>
              <a:t>Weilage</a:t>
            </a:r>
            <a:r>
              <a:rPr lang="en-US" dirty="0" smtClean="0"/>
              <a:t>, PhD</a:t>
            </a:r>
            <a:endParaRPr lang="en-US" dirty="0"/>
          </a:p>
        </p:txBody>
      </p:sp>
    </p:spTree>
    <p:extLst>
      <p:ext uri="{BB962C8B-B14F-4D97-AF65-F5344CB8AC3E}">
        <p14:creationId xmlns:p14="http://schemas.microsoft.com/office/powerpoint/2010/main" val="1780110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52939"/>
          </a:xfrm>
        </p:spPr>
        <p:txBody>
          <a:bodyPr/>
          <a:lstStyle/>
          <a:p>
            <a:r>
              <a:rPr lang="en-US" dirty="0" smtClean="0"/>
              <a:t>Diagnosis</a:t>
            </a:r>
            <a:endParaRPr lang="en-US" dirty="0"/>
          </a:p>
        </p:txBody>
      </p:sp>
      <p:sp>
        <p:nvSpPr>
          <p:cNvPr id="3" name="Content Placeholder 2"/>
          <p:cNvSpPr>
            <a:spLocks noGrp="1"/>
          </p:cNvSpPr>
          <p:nvPr>
            <p:ph idx="1"/>
          </p:nvPr>
        </p:nvSpPr>
        <p:spPr>
          <a:xfrm>
            <a:off x="1484310" y="2126975"/>
            <a:ext cx="10018713" cy="3664226"/>
          </a:xfrm>
        </p:spPr>
        <p:txBody>
          <a:bodyPr>
            <a:normAutofit lnSpcReduction="10000"/>
          </a:bodyPr>
          <a:lstStyle/>
          <a:p>
            <a:r>
              <a:rPr lang="en-US" dirty="0" smtClean="0"/>
              <a:t>Is </a:t>
            </a:r>
            <a:r>
              <a:rPr lang="en-US" dirty="0"/>
              <a:t>diagnosis X a mental </a:t>
            </a:r>
            <a:r>
              <a:rPr lang="en-US" dirty="0" smtClean="0"/>
              <a:t>illness?</a:t>
            </a:r>
            <a:endParaRPr lang="en-US" dirty="0"/>
          </a:p>
          <a:p>
            <a:r>
              <a:rPr lang="en-US" dirty="0" smtClean="0"/>
              <a:t>Is </a:t>
            </a:r>
            <a:r>
              <a:rPr lang="en-US" dirty="0"/>
              <a:t>diagnosis X a personality </a:t>
            </a:r>
            <a:r>
              <a:rPr lang="en-US" dirty="0" smtClean="0"/>
              <a:t>disorder?</a:t>
            </a:r>
          </a:p>
          <a:p>
            <a:r>
              <a:rPr lang="en-US" dirty="0" smtClean="0"/>
              <a:t>Is </a:t>
            </a:r>
            <a:r>
              <a:rPr lang="en-US" dirty="0"/>
              <a:t>diagnosis X related to sexual </a:t>
            </a:r>
            <a:r>
              <a:rPr lang="en-US" dirty="0" smtClean="0"/>
              <a:t>offending?</a:t>
            </a:r>
          </a:p>
          <a:p>
            <a:r>
              <a:rPr lang="en-US" dirty="0" smtClean="0"/>
              <a:t>Is diagnosis X related to dangerousness?</a:t>
            </a:r>
          </a:p>
          <a:p>
            <a:r>
              <a:rPr lang="en-US" dirty="0" smtClean="0"/>
              <a:t>Is </a:t>
            </a:r>
            <a:r>
              <a:rPr lang="en-US" dirty="0"/>
              <a:t>diagnosis X related to an enhanced risk for future sexual offending for Mr./Ms. Y? </a:t>
            </a:r>
          </a:p>
          <a:p>
            <a:r>
              <a:rPr lang="en-US" dirty="0" smtClean="0"/>
              <a:t>Explain</a:t>
            </a:r>
            <a:r>
              <a:rPr lang="en-US" dirty="0"/>
              <a:t>?</a:t>
            </a:r>
            <a:br>
              <a:rPr lang="en-US" dirty="0"/>
            </a:br>
            <a:endParaRPr lang="en-US" dirty="0"/>
          </a:p>
        </p:txBody>
      </p:sp>
    </p:spTree>
    <p:extLst>
      <p:ext uri="{BB962C8B-B14F-4D97-AF65-F5344CB8AC3E}">
        <p14:creationId xmlns:p14="http://schemas.microsoft.com/office/powerpoint/2010/main" val="3117248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13791"/>
          </a:xfrm>
        </p:spPr>
        <p:txBody>
          <a:bodyPr/>
          <a:lstStyle/>
          <a:p>
            <a:r>
              <a:rPr lang="en-US" dirty="0" smtClean="0"/>
              <a:t>Risk Assessment</a:t>
            </a:r>
            <a:endParaRPr lang="en-US" dirty="0"/>
          </a:p>
        </p:txBody>
      </p:sp>
      <p:sp>
        <p:nvSpPr>
          <p:cNvPr id="3" name="Content Placeholder 2"/>
          <p:cNvSpPr>
            <a:spLocks noGrp="1"/>
          </p:cNvSpPr>
          <p:nvPr>
            <p:ph idx="1"/>
          </p:nvPr>
        </p:nvSpPr>
        <p:spPr>
          <a:xfrm>
            <a:off x="1484310" y="1987827"/>
            <a:ext cx="10018713" cy="3803374"/>
          </a:xfrm>
        </p:spPr>
        <p:txBody>
          <a:bodyPr>
            <a:normAutofit/>
          </a:bodyPr>
          <a:lstStyle/>
          <a:p>
            <a:r>
              <a:rPr lang="en-US" dirty="0" smtClean="0"/>
              <a:t>Does </a:t>
            </a:r>
            <a:r>
              <a:rPr lang="en-US" dirty="0"/>
              <a:t>assessment X predict Mr./Ms. Y's </a:t>
            </a:r>
            <a:r>
              <a:rPr lang="en-US" dirty="0" err="1"/>
              <a:t>reoffense</a:t>
            </a:r>
            <a:r>
              <a:rPr lang="en-US" dirty="0"/>
              <a:t> </a:t>
            </a:r>
            <a:r>
              <a:rPr lang="en-US" dirty="0" smtClean="0"/>
              <a:t>risk and or dangerousness? </a:t>
            </a:r>
          </a:p>
          <a:p>
            <a:r>
              <a:rPr lang="en-US" dirty="0" smtClean="0"/>
              <a:t>Describe </a:t>
            </a:r>
            <a:r>
              <a:rPr lang="en-US" dirty="0"/>
              <a:t>assessment X</a:t>
            </a:r>
            <a:r>
              <a:rPr lang="en-US" dirty="0" smtClean="0"/>
              <a:t>?</a:t>
            </a:r>
          </a:p>
          <a:p>
            <a:r>
              <a:rPr lang="en-US" dirty="0" smtClean="0"/>
              <a:t>Is </a:t>
            </a:r>
            <a:r>
              <a:rPr lang="en-US" dirty="0"/>
              <a:t>assessment X generally accepted as a useful tool for assessing sex </a:t>
            </a:r>
            <a:r>
              <a:rPr lang="en-US" dirty="0" smtClean="0"/>
              <a:t>offenders, mentally ill offenders, or dangerousness? </a:t>
            </a:r>
          </a:p>
          <a:p>
            <a:r>
              <a:rPr lang="en-US" dirty="0" smtClean="0"/>
              <a:t>What </a:t>
            </a:r>
            <a:r>
              <a:rPr lang="en-US" dirty="0"/>
              <a:t>does assessment X tell us about Mr./Ms. Y</a:t>
            </a:r>
            <a:r>
              <a:rPr lang="en-US" dirty="0" smtClean="0"/>
              <a:t>?</a:t>
            </a:r>
          </a:p>
          <a:p>
            <a:r>
              <a:rPr lang="en-US" dirty="0" smtClean="0"/>
              <a:t>Combined </a:t>
            </a:r>
            <a:r>
              <a:rPr lang="en-US" dirty="0"/>
              <a:t>what do these assessments tell you about Mr./Ms. Y? </a:t>
            </a:r>
            <a:endParaRPr lang="en-US" dirty="0" smtClean="0"/>
          </a:p>
          <a:p>
            <a:r>
              <a:rPr lang="en-US" dirty="0" smtClean="0"/>
              <a:t>If </a:t>
            </a:r>
            <a:r>
              <a:rPr lang="en-US" dirty="0"/>
              <a:t>underestimate of Mr./Ms. Y’s level of risk, explain why?</a:t>
            </a:r>
            <a:br>
              <a:rPr lang="en-US" dirty="0"/>
            </a:br>
            <a:endParaRPr lang="en-US" dirty="0"/>
          </a:p>
        </p:txBody>
      </p:sp>
    </p:spTree>
    <p:extLst>
      <p:ext uri="{BB962C8B-B14F-4D97-AF65-F5344CB8AC3E}">
        <p14:creationId xmlns:p14="http://schemas.microsoft.com/office/powerpoint/2010/main" val="365910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54765"/>
          </a:xfrm>
        </p:spPr>
        <p:txBody>
          <a:bodyPr/>
          <a:lstStyle/>
          <a:p>
            <a:r>
              <a:rPr lang="en-US" dirty="0" smtClean="0"/>
              <a:t>Treatment</a:t>
            </a:r>
            <a:endParaRPr lang="en-US" dirty="0"/>
          </a:p>
        </p:txBody>
      </p:sp>
      <p:sp>
        <p:nvSpPr>
          <p:cNvPr id="3" name="Content Placeholder 2"/>
          <p:cNvSpPr>
            <a:spLocks noGrp="1"/>
          </p:cNvSpPr>
          <p:nvPr>
            <p:ph idx="1"/>
          </p:nvPr>
        </p:nvSpPr>
        <p:spPr>
          <a:xfrm>
            <a:off x="1484310" y="1649896"/>
            <a:ext cx="10018713" cy="4141305"/>
          </a:xfrm>
        </p:spPr>
        <p:txBody>
          <a:bodyPr>
            <a:normAutofit fontScale="85000" lnSpcReduction="10000"/>
          </a:bodyPr>
          <a:lstStyle/>
          <a:p>
            <a:r>
              <a:rPr lang="en-US" dirty="0" smtClean="0"/>
              <a:t>Did </a:t>
            </a:r>
            <a:r>
              <a:rPr lang="en-US" dirty="0"/>
              <a:t>you assess Mr./Ms. Y for the least restrictive treatment option? </a:t>
            </a:r>
          </a:p>
          <a:p>
            <a:r>
              <a:rPr lang="en-US" dirty="0" smtClean="0"/>
              <a:t>Did </a:t>
            </a:r>
            <a:r>
              <a:rPr lang="en-US" dirty="0"/>
              <a:t>you assess for referral to a specific treatment program? </a:t>
            </a:r>
          </a:p>
          <a:p>
            <a:r>
              <a:rPr lang="en-US" dirty="0" smtClean="0"/>
              <a:t>Are </a:t>
            </a:r>
            <a:r>
              <a:rPr lang="en-US" dirty="0"/>
              <a:t>you familiar with things that may become barriers to </a:t>
            </a:r>
            <a:r>
              <a:rPr lang="en-US" dirty="0" smtClean="0"/>
              <a:t>treatment?</a:t>
            </a:r>
            <a:endParaRPr lang="en-US" dirty="0"/>
          </a:p>
          <a:p>
            <a:r>
              <a:rPr lang="en-US" dirty="0" smtClean="0"/>
              <a:t>What </a:t>
            </a:r>
            <a:r>
              <a:rPr lang="en-US" dirty="0"/>
              <a:t>treatment options are generally accepted as viable for treating sex </a:t>
            </a:r>
            <a:r>
              <a:rPr lang="en-US" dirty="0" smtClean="0"/>
              <a:t>offenders and or the mentally ill?</a:t>
            </a:r>
            <a:endParaRPr lang="en-US" dirty="0"/>
          </a:p>
          <a:p>
            <a:r>
              <a:rPr lang="en-US" dirty="0" smtClean="0"/>
              <a:t>Based </a:t>
            </a:r>
            <a:r>
              <a:rPr lang="en-US" dirty="0"/>
              <a:t>on your expertise, are there things about Mr./Ms. Y that would make outpatient difficult or prohibitive? </a:t>
            </a:r>
          </a:p>
          <a:p>
            <a:r>
              <a:rPr lang="en-US" dirty="0" smtClean="0"/>
              <a:t>Do </a:t>
            </a:r>
            <a:r>
              <a:rPr lang="en-US" dirty="0"/>
              <a:t>you know of any outpatient treatment programs that could address all of the risk factors? </a:t>
            </a:r>
          </a:p>
          <a:p>
            <a:r>
              <a:rPr lang="en-US" dirty="0" smtClean="0"/>
              <a:t>Would </a:t>
            </a:r>
            <a:r>
              <a:rPr lang="en-US" dirty="0"/>
              <a:t>Mr./Ms. Y’s risk factors likely be addressed in an inpatient treatment program? </a:t>
            </a:r>
            <a:br>
              <a:rPr lang="en-US" dirty="0"/>
            </a:br>
            <a:endParaRPr lang="en-US" dirty="0"/>
          </a:p>
        </p:txBody>
      </p:sp>
    </p:spTree>
    <p:extLst>
      <p:ext uri="{BB962C8B-B14F-4D97-AF65-F5344CB8AC3E}">
        <p14:creationId xmlns:p14="http://schemas.microsoft.com/office/powerpoint/2010/main" val="3823019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Summative Statements</a:t>
            </a:r>
            <a:endParaRPr lang="en-US" dirty="0"/>
          </a:p>
        </p:txBody>
      </p:sp>
      <p:sp>
        <p:nvSpPr>
          <p:cNvPr id="3" name="Content Placeholder 2"/>
          <p:cNvSpPr>
            <a:spLocks noGrp="1"/>
          </p:cNvSpPr>
          <p:nvPr>
            <p:ph idx="1"/>
          </p:nvPr>
        </p:nvSpPr>
        <p:spPr/>
        <p:txBody>
          <a:bodyPr/>
          <a:lstStyle/>
          <a:p>
            <a:r>
              <a:rPr lang="en-US" dirty="0" smtClean="0"/>
              <a:t>Cover Two Areas</a:t>
            </a:r>
          </a:p>
          <a:p>
            <a:pPr lvl="1"/>
            <a:r>
              <a:rPr lang="en-US" dirty="0" smtClean="0"/>
              <a:t>Is the individual dangerous and appears to meet the standard of the applicable statute</a:t>
            </a:r>
          </a:p>
          <a:p>
            <a:pPr lvl="1"/>
            <a:r>
              <a:rPr lang="en-US" dirty="0" smtClean="0"/>
              <a:t>What are considerations for treatment</a:t>
            </a:r>
            <a:endParaRPr lang="en-US" dirty="0"/>
          </a:p>
        </p:txBody>
      </p:sp>
    </p:spTree>
    <p:extLst>
      <p:ext uri="{BB962C8B-B14F-4D97-AF65-F5344CB8AC3E}">
        <p14:creationId xmlns:p14="http://schemas.microsoft.com/office/powerpoint/2010/main" val="2673251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70280"/>
          </a:xfrm>
        </p:spPr>
        <p:txBody>
          <a:bodyPr/>
          <a:lstStyle/>
          <a:p>
            <a:r>
              <a:rPr lang="en-US" dirty="0" smtClean="0"/>
              <a:t>Sample Affidavit of Dangerousness</a:t>
            </a:r>
            <a:endParaRPr lang="en-US" dirty="0"/>
          </a:p>
        </p:txBody>
      </p:sp>
      <p:sp>
        <p:nvSpPr>
          <p:cNvPr id="4" name="Rectangle 1"/>
          <p:cNvSpPr>
            <a:spLocks noGrp="1" noChangeArrowheads="1"/>
          </p:cNvSpPr>
          <p:nvPr>
            <p:ph idx="1"/>
          </p:nvPr>
        </p:nvSpPr>
        <p:spPr bwMode="auto">
          <a:xfrm>
            <a:off x="1695719" y="3167275"/>
            <a:ext cx="9595897"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49250" algn="l"/>
              </a:tabLst>
              <a:defRPr>
                <a:solidFill>
                  <a:schemeClr val="tx1"/>
                </a:solidFill>
                <a:latin typeface="Arial" panose="020B0604020202020204" pitchFamily="34" charset="0"/>
              </a:defRPr>
            </a:lvl1pPr>
            <a:lvl2pPr eaLnBrk="0" fontAlgn="base" hangingPunct="0">
              <a:spcBef>
                <a:spcPct val="0"/>
              </a:spcBef>
              <a:spcAft>
                <a:spcPct val="0"/>
              </a:spcAft>
              <a:tabLst>
                <a:tab pos="349250" algn="l"/>
              </a:tabLst>
              <a:defRPr>
                <a:solidFill>
                  <a:schemeClr val="tx1"/>
                </a:solidFill>
                <a:latin typeface="Arial" panose="020B0604020202020204" pitchFamily="34" charset="0"/>
              </a:defRPr>
            </a:lvl2pPr>
            <a:lvl3pPr eaLnBrk="0" fontAlgn="base" hangingPunct="0">
              <a:spcBef>
                <a:spcPct val="0"/>
              </a:spcBef>
              <a:spcAft>
                <a:spcPct val="0"/>
              </a:spcAft>
              <a:tabLst>
                <a:tab pos="349250" algn="l"/>
              </a:tabLst>
              <a:defRPr>
                <a:solidFill>
                  <a:schemeClr val="tx1"/>
                </a:solidFill>
                <a:latin typeface="Arial" panose="020B0604020202020204" pitchFamily="34" charset="0"/>
              </a:defRPr>
            </a:lvl3pPr>
            <a:lvl4pPr eaLnBrk="0" fontAlgn="base" hangingPunct="0">
              <a:spcBef>
                <a:spcPct val="0"/>
              </a:spcBef>
              <a:spcAft>
                <a:spcPct val="0"/>
              </a:spcAft>
              <a:tabLst>
                <a:tab pos="349250" algn="l"/>
              </a:tabLst>
              <a:defRPr>
                <a:solidFill>
                  <a:schemeClr val="tx1"/>
                </a:solidFill>
                <a:latin typeface="Arial" panose="020B0604020202020204" pitchFamily="34" charset="0"/>
              </a:defRPr>
            </a:lvl4pPr>
            <a:lvl5pPr eaLnBrk="0" fontAlgn="base" hangingPunct="0">
              <a:spcBef>
                <a:spcPct val="0"/>
              </a:spcBef>
              <a:spcAft>
                <a:spcPct val="0"/>
              </a:spcAft>
              <a:tabLst>
                <a:tab pos="349250" algn="l"/>
              </a:tabLst>
              <a:defRPr>
                <a:solidFill>
                  <a:schemeClr val="tx1"/>
                </a:solidFill>
                <a:latin typeface="Arial" panose="020B0604020202020204" pitchFamily="34" charset="0"/>
              </a:defRPr>
            </a:lvl5pPr>
            <a:lvl6pPr eaLnBrk="0" fontAlgn="base" hangingPunct="0">
              <a:spcBef>
                <a:spcPct val="0"/>
              </a:spcBef>
              <a:spcAft>
                <a:spcPct val="0"/>
              </a:spcAft>
              <a:tabLst>
                <a:tab pos="349250" algn="l"/>
              </a:tabLst>
              <a:defRPr>
                <a:solidFill>
                  <a:schemeClr val="tx1"/>
                </a:solidFill>
                <a:latin typeface="Arial" panose="020B0604020202020204" pitchFamily="34" charset="0"/>
              </a:defRPr>
            </a:lvl6pPr>
            <a:lvl7pPr eaLnBrk="0" fontAlgn="base" hangingPunct="0">
              <a:spcBef>
                <a:spcPct val="0"/>
              </a:spcBef>
              <a:spcAft>
                <a:spcPct val="0"/>
              </a:spcAft>
              <a:tabLst>
                <a:tab pos="349250" algn="l"/>
              </a:tabLst>
              <a:defRPr>
                <a:solidFill>
                  <a:schemeClr val="tx1"/>
                </a:solidFill>
                <a:latin typeface="Arial" panose="020B0604020202020204" pitchFamily="34" charset="0"/>
              </a:defRPr>
            </a:lvl7pPr>
            <a:lvl8pPr eaLnBrk="0" fontAlgn="base" hangingPunct="0">
              <a:spcBef>
                <a:spcPct val="0"/>
              </a:spcBef>
              <a:spcAft>
                <a:spcPct val="0"/>
              </a:spcAft>
              <a:tabLst>
                <a:tab pos="349250" algn="l"/>
              </a:tabLst>
              <a:defRPr>
                <a:solidFill>
                  <a:schemeClr val="tx1"/>
                </a:solidFill>
                <a:latin typeface="Arial" panose="020B0604020202020204" pitchFamily="34" charset="0"/>
              </a:defRPr>
            </a:lvl8pPr>
            <a:lvl9pPr eaLnBrk="0" fontAlgn="base" hangingPunct="0">
              <a:spcBef>
                <a:spcPct val="0"/>
              </a:spcBef>
              <a:spcAft>
                <a:spcPct val="0"/>
              </a:spcAft>
              <a:tabLst>
                <a:tab pos="34925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349250" algn="l"/>
              </a:tabLst>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Joe Evaluator, Ph.D., being first duly sworn on oath, </a:t>
            </a:r>
          </a:p>
          <a:p>
            <a:pPr marL="0" marR="0" lvl="0" indent="0" algn="just" defTabSz="914400" rtl="0" eaLnBrk="0" fontAlgn="base" latinLnBrk="0" hangingPunct="0">
              <a:lnSpc>
                <a:spcPct val="100000"/>
              </a:lnSpc>
              <a:spcBef>
                <a:spcPct val="0"/>
              </a:spcBef>
              <a:spcAft>
                <a:spcPct val="0"/>
              </a:spcAft>
              <a:buClrTx/>
              <a:buSzTx/>
              <a:buFontTx/>
              <a:buNone/>
              <a:tabLst>
                <a:tab pos="349250" algn="l"/>
              </a:tabLst>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state that the following is true to the best of my knowledge and belief:</a:t>
            </a:r>
          </a:p>
          <a:p>
            <a:pPr marL="0" marR="0" lvl="0" indent="0" algn="just" defTabSz="914400" rtl="0" eaLnBrk="0" fontAlgn="base" latinLnBrk="0" hangingPunct="0">
              <a:lnSpc>
                <a:spcPct val="100000"/>
              </a:lnSpc>
              <a:spcBef>
                <a:spcPct val="0"/>
              </a:spcBef>
              <a:spcAft>
                <a:spcPct val="0"/>
              </a:spcAft>
              <a:buClrTx/>
              <a:buSzTx/>
              <a:buFontTx/>
              <a:buNone/>
              <a:tabLst>
                <a:tab pos="349250" algn="l"/>
              </a:tabLst>
            </a:pPr>
            <a:endParaRPr kumimoji="0" lang="en-US" sz="12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349250" algn="l"/>
              </a:tabLst>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am a Psychologist, duly licensed by the State of Nebraska. </a:t>
            </a:r>
          </a:p>
          <a:p>
            <a:pPr marL="0" marR="0" lvl="0" indent="0" algn="just" defTabSz="914400" rtl="0" eaLnBrk="0" fontAlgn="base" latinLnBrk="0" hangingPunct="0">
              <a:lnSpc>
                <a:spcPct val="100000"/>
              </a:lnSpc>
              <a:spcBef>
                <a:spcPct val="0"/>
              </a:spcBef>
              <a:spcAft>
                <a:spcPct val="0"/>
              </a:spcAft>
              <a:buClrTx/>
              <a:buSzTx/>
              <a:buFontTx/>
              <a:buChar char="•"/>
              <a:tabLst>
                <a:tab pos="349250" algn="l"/>
              </a:tabLst>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have conducted an evaluation of Mr. X, which is attached.   </a:t>
            </a:r>
            <a:endParaRPr kumimoji="0" lang="en-US" sz="12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349250" algn="l"/>
              </a:tabLst>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It is my professional opinion that Mr. X is a dangerous sex offender. </a:t>
            </a:r>
            <a:endParaRPr kumimoji="0" 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504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86081"/>
            <a:ext cx="10018713" cy="833120"/>
          </a:xfrm>
        </p:spPr>
        <p:txBody>
          <a:bodyPr/>
          <a:lstStyle/>
          <a:p>
            <a:r>
              <a:rPr lang="en-US" dirty="0"/>
              <a:t>Sample Affidavit </a:t>
            </a:r>
            <a:r>
              <a:rPr lang="en-US" dirty="0" smtClean="0"/>
              <a:t>Regarding Treatment</a:t>
            </a:r>
            <a:endParaRPr lang="en-US" dirty="0"/>
          </a:p>
        </p:txBody>
      </p:sp>
      <p:sp>
        <p:nvSpPr>
          <p:cNvPr id="3" name="Content Placeholder 2"/>
          <p:cNvSpPr>
            <a:spLocks noGrp="1"/>
          </p:cNvSpPr>
          <p:nvPr>
            <p:ph idx="1"/>
          </p:nvPr>
        </p:nvSpPr>
        <p:spPr>
          <a:xfrm>
            <a:off x="1291270" y="1473200"/>
            <a:ext cx="10018713" cy="4886959"/>
          </a:xfrm>
        </p:spPr>
        <p:txBody>
          <a:bodyPr>
            <a:noAutofit/>
          </a:bodyPr>
          <a:lstStyle/>
          <a:p>
            <a:r>
              <a:rPr lang="en-US" sz="1400" dirty="0" smtClean="0"/>
              <a:t>I, Joe Evaluator, </a:t>
            </a:r>
            <a:r>
              <a:rPr lang="en-US" sz="1400" dirty="0"/>
              <a:t>Ph.D., being first duly sworn on oath, state that the following is true to the best of my knowledge and belief</a:t>
            </a:r>
            <a:r>
              <a:rPr lang="en-US" sz="1400" dirty="0" smtClean="0"/>
              <a:t>:</a:t>
            </a:r>
            <a:endParaRPr lang="en-US" sz="1600" dirty="0"/>
          </a:p>
          <a:p>
            <a:pPr lvl="0"/>
            <a:r>
              <a:rPr lang="en-US" sz="1400" dirty="0"/>
              <a:t>I am a Psychologist, duly licensed by the State of Nebraska. </a:t>
            </a:r>
            <a:endParaRPr lang="en-US" sz="1600" dirty="0"/>
          </a:p>
          <a:p>
            <a:pPr lvl="0"/>
            <a:r>
              <a:rPr lang="en-US" sz="1400" dirty="0"/>
              <a:t>Pursuant to the NDCS opinion that </a:t>
            </a:r>
            <a:r>
              <a:rPr lang="en-US" sz="1400" dirty="0" smtClean="0"/>
              <a:t>Mr. X meets </a:t>
            </a:r>
            <a:r>
              <a:rPr lang="en-US" sz="1400" dirty="0"/>
              <a:t>criteria as a DSO. A further review has been conducted to determine the least restrictive and most appropriate treatment setting for </a:t>
            </a:r>
            <a:r>
              <a:rPr lang="en-US" sz="1400" dirty="0" err="1" smtClean="0"/>
              <a:t>Mr.X</a:t>
            </a:r>
            <a:r>
              <a:rPr lang="en-US" sz="1400" dirty="0" smtClean="0"/>
              <a:t>.</a:t>
            </a:r>
            <a:endParaRPr lang="en-US" sz="1600" dirty="0"/>
          </a:p>
          <a:p>
            <a:pPr lvl="0"/>
            <a:r>
              <a:rPr lang="en-US" sz="1400" dirty="0"/>
              <a:t>The review is based </a:t>
            </a:r>
            <a:r>
              <a:rPr lang="en-US" sz="1400" dirty="0" smtClean="0"/>
              <a:t>on the risk</a:t>
            </a:r>
            <a:r>
              <a:rPr lang="en-US" sz="1400" dirty="0"/>
              <a:t>, needs, </a:t>
            </a:r>
            <a:r>
              <a:rPr lang="en-US" sz="1400" dirty="0" smtClean="0"/>
              <a:t>symptoms and </a:t>
            </a:r>
            <a:r>
              <a:rPr lang="en-US" sz="1400" dirty="0"/>
              <a:t>treatment </a:t>
            </a:r>
            <a:r>
              <a:rPr lang="en-US" sz="1400" dirty="0" err="1"/>
              <a:t>responsivity</a:t>
            </a:r>
            <a:r>
              <a:rPr lang="en-US" sz="1400" dirty="0"/>
              <a:t> </a:t>
            </a:r>
            <a:r>
              <a:rPr lang="en-US" sz="1400" dirty="0" smtClean="0"/>
              <a:t>issues of Mr. X. </a:t>
            </a:r>
            <a:endParaRPr lang="en-US" sz="1600" dirty="0"/>
          </a:p>
          <a:p>
            <a:pPr lvl="0"/>
            <a:r>
              <a:rPr lang="en-US" sz="1400" dirty="0"/>
              <a:t>Factors considered in this review and identified treatment needs include:</a:t>
            </a:r>
            <a:endParaRPr lang="en-US" sz="1600" dirty="0"/>
          </a:p>
          <a:p>
            <a:pPr lvl="1"/>
            <a:r>
              <a:rPr lang="en-US" sz="1200" dirty="0" smtClean="0"/>
              <a:t>Poor </a:t>
            </a:r>
            <a:r>
              <a:rPr lang="en-US" sz="1200" dirty="0"/>
              <a:t>Problem Solving </a:t>
            </a:r>
            <a:r>
              <a:rPr lang="en-US" sz="1200" dirty="0" smtClean="0"/>
              <a:t>Skills.</a:t>
            </a:r>
            <a:endParaRPr lang="en-US" sz="1400" dirty="0"/>
          </a:p>
          <a:p>
            <a:pPr lvl="1"/>
            <a:r>
              <a:rPr lang="en-US" sz="1200" dirty="0"/>
              <a:t>Feelings of Social Rejection, Lack of Concern for Others, and Negative Emotionality need to be address not only as treatment targets but also as treatment interfering behaviors that would make initiating outpatient treatment more difficult.</a:t>
            </a:r>
            <a:endParaRPr lang="en-US" sz="1400" dirty="0"/>
          </a:p>
          <a:p>
            <a:pPr lvl="1"/>
            <a:r>
              <a:rPr lang="en-US" sz="1200" dirty="0"/>
              <a:t>His poor Cooperation with Supervision is a concern as he sees no reason to do </a:t>
            </a:r>
            <a:r>
              <a:rPr lang="en-US" sz="1200" dirty="0" smtClean="0"/>
              <a:t>treatment </a:t>
            </a:r>
            <a:r>
              <a:rPr lang="en-US" sz="1200" dirty="0"/>
              <a:t>and was resistant to this evaluation process.  Both of these would be considered very significant treatment interfering behavior.</a:t>
            </a:r>
            <a:endParaRPr lang="en-US" sz="1400" dirty="0"/>
          </a:p>
          <a:p>
            <a:pPr lvl="1"/>
            <a:r>
              <a:rPr lang="en-US" sz="1200" dirty="0"/>
              <a:t>Sexual Deviance, Sexual Preoccupation, and use of Sex as Coping would all need to be addressed in specialized sex offender treatment.  </a:t>
            </a:r>
            <a:endParaRPr lang="en-US" sz="1400" dirty="0"/>
          </a:p>
          <a:p>
            <a:pPr lvl="1"/>
            <a:r>
              <a:rPr lang="en-US" sz="1200" dirty="0" smtClean="0"/>
              <a:t>His </a:t>
            </a:r>
            <a:r>
              <a:rPr lang="en-US" sz="1200" dirty="0"/>
              <a:t>lack of veracity and consistency in self report poses a significant risk should he be allowed unsupervised in the community and be expected to self-report to providers.</a:t>
            </a:r>
            <a:endParaRPr lang="en-US" sz="1400" dirty="0"/>
          </a:p>
          <a:p>
            <a:pPr lvl="0"/>
            <a:r>
              <a:rPr lang="en-US" sz="1400" dirty="0"/>
              <a:t>It is my professional opinion, based on my expertise in sex offender risk assessment and treatment and the information available to me about treatment options, that </a:t>
            </a:r>
            <a:r>
              <a:rPr lang="en-US" sz="1400" dirty="0" err="1" smtClean="0"/>
              <a:t>Mr.X</a:t>
            </a:r>
            <a:r>
              <a:rPr lang="en-US" sz="1400" dirty="0" smtClean="0"/>
              <a:t> would </a:t>
            </a:r>
            <a:r>
              <a:rPr lang="en-US" sz="1400" dirty="0"/>
              <a:t>be best served in a secure setting that offers intensive supervision and intervention to address the issues outlined above and in the SOCA evaluation. Thus, should the Mental Health Board find </a:t>
            </a:r>
            <a:r>
              <a:rPr lang="en-US" sz="1400" dirty="0" err="1" smtClean="0"/>
              <a:t>Mr.X</a:t>
            </a:r>
            <a:r>
              <a:rPr lang="en-US" sz="1400" dirty="0" smtClean="0"/>
              <a:t> </a:t>
            </a:r>
            <a:r>
              <a:rPr lang="en-US" sz="1400" dirty="0"/>
              <a:t>to be a Dangerous Sex Offender then the least restrictive treatment at this time would be inpatient.</a:t>
            </a:r>
            <a:endParaRPr lang="en-US" sz="1600" dirty="0"/>
          </a:p>
          <a:p>
            <a:pPr marL="0" indent="0">
              <a:buNone/>
            </a:pPr>
            <a:endParaRPr lang="en-US" sz="1400" dirty="0"/>
          </a:p>
        </p:txBody>
      </p:sp>
    </p:spTree>
    <p:extLst>
      <p:ext uri="{BB962C8B-B14F-4D97-AF65-F5344CB8AC3E}">
        <p14:creationId xmlns:p14="http://schemas.microsoft.com/office/powerpoint/2010/main" val="609861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br>
              <a:rPr lang="en-US" dirty="0" smtClean="0"/>
            </a:br>
            <a:r>
              <a:rPr lang="en-US" dirty="0" smtClean="0"/>
              <a:t>Mark </a:t>
            </a:r>
            <a:r>
              <a:rPr lang="en-US" dirty="0" err="1" smtClean="0"/>
              <a:t>Weilage</a:t>
            </a:r>
            <a:r>
              <a:rPr lang="en-US" smtClean="0"/>
              <a:t>, PhD</a:t>
            </a:r>
            <a:endParaRPr lang="en-US" dirty="0"/>
          </a:p>
        </p:txBody>
      </p:sp>
      <p:sp>
        <p:nvSpPr>
          <p:cNvPr id="3" name="Content Placeholder 2"/>
          <p:cNvSpPr>
            <a:spLocks noGrp="1"/>
          </p:cNvSpPr>
          <p:nvPr>
            <p:ph idx="1"/>
          </p:nvPr>
        </p:nvSpPr>
        <p:spPr/>
        <p:txBody>
          <a:bodyPr/>
          <a:lstStyle/>
          <a:p>
            <a:r>
              <a:rPr lang="en-US" dirty="0" smtClean="0"/>
              <a:t>Nebraska Department Of Correctional Services</a:t>
            </a:r>
          </a:p>
          <a:p>
            <a:pPr lvl="1"/>
            <a:r>
              <a:rPr lang="en-US" dirty="0" smtClean="0"/>
              <a:t>Mental Health Department</a:t>
            </a:r>
          </a:p>
          <a:p>
            <a:pPr lvl="1"/>
            <a:r>
              <a:rPr lang="en-US" dirty="0" smtClean="0"/>
              <a:t>Phone: 402-479-3012</a:t>
            </a:r>
          </a:p>
          <a:p>
            <a:pPr lvl="1"/>
            <a:r>
              <a:rPr lang="en-US" dirty="0" smtClean="0"/>
              <a:t>Email</a:t>
            </a:r>
            <a:r>
              <a:rPr lang="en-US" smtClean="0"/>
              <a:t>: mark.weilage@nebraska.gov</a:t>
            </a:r>
            <a:endParaRPr lang="en-US" dirty="0" smtClean="0"/>
          </a:p>
          <a:p>
            <a:pPr lvl="1"/>
            <a:endParaRPr lang="en-US" dirty="0"/>
          </a:p>
        </p:txBody>
      </p:sp>
    </p:spTree>
    <p:extLst>
      <p:ext uri="{BB962C8B-B14F-4D97-AF65-F5344CB8AC3E}">
        <p14:creationId xmlns:p14="http://schemas.microsoft.com/office/powerpoint/2010/main" val="2413267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Roads</a:t>
            </a:r>
            <a:endParaRPr lang="en-US" dirty="0"/>
          </a:p>
        </p:txBody>
      </p:sp>
      <p:sp>
        <p:nvSpPr>
          <p:cNvPr id="3" name="Content Placeholder 2"/>
          <p:cNvSpPr>
            <a:spLocks noGrp="1"/>
          </p:cNvSpPr>
          <p:nvPr>
            <p:ph idx="1"/>
          </p:nvPr>
        </p:nvSpPr>
        <p:spPr/>
        <p:txBody>
          <a:bodyPr>
            <a:normAutofit/>
          </a:bodyPr>
          <a:lstStyle/>
          <a:p>
            <a:r>
              <a:rPr lang="en-US" sz="3600" dirty="0" smtClean="0"/>
              <a:t>The Old Road - LB 1083 - Mentally Ill and Dangerous</a:t>
            </a:r>
          </a:p>
          <a:p>
            <a:r>
              <a:rPr lang="en-US" sz="3600" dirty="0" smtClean="0"/>
              <a:t>The New Road - LB 1199 – Dangerous Sex Offender</a:t>
            </a:r>
            <a:endParaRPr lang="en-US" sz="3600" dirty="0"/>
          </a:p>
        </p:txBody>
      </p:sp>
    </p:spTree>
    <p:extLst>
      <p:ext uri="{BB962C8B-B14F-4D97-AF65-F5344CB8AC3E}">
        <p14:creationId xmlns:p14="http://schemas.microsoft.com/office/powerpoint/2010/main" val="117977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17444"/>
            <a:ext cx="10018713" cy="1053548"/>
          </a:xfrm>
        </p:spPr>
        <p:txBody>
          <a:bodyPr/>
          <a:lstStyle/>
          <a:p>
            <a:r>
              <a:rPr lang="en-US" dirty="0" smtClean="0"/>
              <a:t>LB 1083</a:t>
            </a:r>
            <a:endParaRPr lang="en-US" dirty="0"/>
          </a:p>
        </p:txBody>
      </p:sp>
      <p:sp>
        <p:nvSpPr>
          <p:cNvPr id="3" name="Content Placeholder 2"/>
          <p:cNvSpPr>
            <a:spLocks noGrp="1"/>
          </p:cNvSpPr>
          <p:nvPr>
            <p:ph idx="1"/>
          </p:nvPr>
        </p:nvSpPr>
        <p:spPr>
          <a:xfrm>
            <a:off x="1484310" y="1331843"/>
            <a:ext cx="10018713" cy="4459357"/>
          </a:xfrm>
        </p:spPr>
        <p:txBody>
          <a:bodyPr>
            <a:normAutofit/>
          </a:bodyPr>
          <a:lstStyle/>
          <a:p>
            <a:r>
              <a:rPr lang="en-US" dirty="0" smtClean="0"/>
              <a:t>Two Key Components</a:t>
            </a:r>
          </a:p>
          <a:p>
            <a:pPr lvl="1"/>
            <a:r>
              <a:rPr lang="en-US" dirty="0" smtClean="0"/>
              <a:t>Mentally Ill – </a:t>
            </a:r>
          </a:p>
          <a:p>
            <a:pPr lvl="2"/>
            <a:r>
              <a:rPr lang="en-US" dirty="0" smtClean="0"/>
              <a:t>Major Mental Illness </a:t>
            </a:r>
          </a:p>
          <a:p>
            <a:pPr lvl="2"/>
            <a:r>
              <a:rPr lang="en-US" dirty="0" smtClean="0"/>
              <a:t>Mental Illness with Functional Impairment</a:t>
            </a:r>
          </a:p>
          <a:p>
            <a:pPr lvl="1"/>
            <a:r>
              <a:rPr lang="en-US" dirty="0" smtClean="0"/>
              <a:t>Dangerous- </a:t>
            </a:r>
          </a:p>
          <a:p>
            <a:pPr lvl="2"/>
            <a:r>
              <a:rPr lang="en-US" dirty="0" smtClean="0"/>
              <a:t>Risk of harm to others </a:t>
            </a:r>
          </a:p>
          <a:p>
            <a:pPr lvl="2"/>
            <a:r>
              <a:rPr lang="en-US" dirty="0" smtClean="0"/>
              <a:t>Risk of harm to self </a:t>
            </a:r>
          </a:p>
          <a:p>
            <a:pPr lvl="3"/>
            <a:r>
              <a:rPr lang="en-US" dirty="0" smtClean="0"/>
              <a:t>Active- Suicidal</a:t>
            </a:r>
          </a:p>
          <a:p>
            <a:pPr lvl="3"/>
            <a:r>
              <a:rPr lang="en-US" dirty="0" smtClean="0"/>
              <a:t>Passive- Gross Neglect or Gravely Disabled</a:t>
            </a:r>
          </a:p>
          <a:p>
            <a:pPr marL="0" indent="0">
              <a:buNone/>
            </a:pPr>
            <a:r>
              <a:rPr lang="en-US" dirty="0"/>
              <a:t>	</a:t>
            </a:r>
          </a:p>
        </p:txBody>
      </p:sp>
    </p:spTree>
    <p:extLst>
      <p:ext uri="{BB962C8B-B14F-4D97-AF65-F5344CB8AC3E}">
        <p14:creationId xmlns:p14="http://schemas.microsoft.com/office/powerpoint/2010/main" val="372142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97566"/>
            <a:ext cx="10018713" cy="874643"/>
          </a:xfrm>
        </p:spPr>
        <p:txBody>
          <a:bodyPr/>
          <a:lstStyle/>
          <a:p>
            <a:r>
              <a:rPr lang="en-US" dirty="0" smtClean="0"/>
              <a:t>LB 1199</a:t>
            </a:r>
            <a:endParaRPr lang="en-US" dirty="0"/>
          </a:p>
        </p:txBody>
      </p:sp>
      <p:sp>
        <p:nvSpPr>
          <p:cNvPr id="3" name="Content Placeholder 2"/>
          <p:cNvSpPr>
            <a:spLocks noGrp="1"/>
          </p:cNvSpPr>
          <p:nvPr>
            <p:ph idx="1"/>
          </p:nvPr>
        </p:nvSpPr>
        <p:spPr>
          <a:xfrm>
            <a:off x="1484310" y="1480931"/>
            <a:ext cx="10018713" cy="4731026"/>
          </a:xfrm>
        </p:spPr>
        <p:txBody>
          <a:bodyPr>
            <a:normAutofit fontScale="85000" lnSpcReduction="20000"/>
          </a:bodyPr>
          <a:lstStyle/>
          <a:p>
            <a:pPr lvl="0"/>
            <a:r>
              <a:rPr lang="en-US" dirty="0" smtClean="0"/>
              <a:t>A </a:t>
            </a:r>
            <a:r>
              <a:rPr lang="en-US" dirty="0"/>
              <a:t>person who suffers from a mental illness which makes the person likely to engage in repeat acts of sexual violence, who has been convicted of one or more sex offenses, and who is substantially unable to control his or her criminal behavior or </a:t>
            </a:r>
            <a:endParaRPr lang="en-US" sz="1800" dirty="0"/>
          </a:p>
          <a:p>
            <a:pPr lvl="0"/>
            <a:r>
              <a:rPr lang="en-US" dirty="0" smtClean="0"/>
              <a:t>A </a:t>
            </a:r>
            <a:r>
              <a:rPr lang="en-US" dirty="0"/>
              <a:t>person with a personality disorder which makes the person likely to engage in repeat acts of sexual violence, who has been convicted of two or more sex offenses, and who is substantially unable to control his or her criminal behavior.</a:t>
            </a:r>
            <a:endParaRPr lang="en-US" sz="1800" dirty="0"/>
          </a:p>
          <a:p>
            <a:pPr lvl="1"/>
            <a:r>
              <a:rPr lang="en-US" dirty="0"/>
              <a:t>Likely to engage in repeat acts of sexual violence means the person’s propensity to commit sex offenses resulting in serious harm to others is of such a degree as to pose a menace to the health and safety of the public;</a:t>
            </a:r>
            <a:endParaRPr lang="en-US" sz="1600" dirty="0"/>
          </a:p>
          <a:p>
            <a:pPr lvl="1"/>
            <a:r>
              <a:rPr lang="en-US" dirty="0"/>
              <a:t>Person who suffers from a mental illness means an individual who has a mental illness as defined in section 71-907;</a:t>
            </a:r>
            <a:endParaRPr lang="en-US" sz="1600" dirty="0"/>
          </a:p>
          <a:p>
            <a:pPr lvl="1"/>
            <a:r>
              <a:rPr lang="en-US" dirty="0"/>
              <a:t>Person with a personality disorder means an individual diagnosed with a personality disorder;</a:t>
            </a:r>
            <a:endParaRPr lang="en-US" sz="1600" dirty="0"/>
          </a:p>
          <a:p>
            <a:pPr lvl="1"/>
            <a:r>
              <a:rPr lang="en-US" dirty="0"/>
              <a:t>Sex offense means any of the offenses listed in section 29-4003 for which registration as a sex offender is required; and</a:t>
            </a:r>
            <a:endParaRPr lang="en-US" sz="1600" dirty="0"/>
          </a:p>
          <a:p>
            <a:pPr lvl="1"/>
            <a:r>
              <a:rPr lang="en-US" dirty="0"/>
              <a:t>Substantially unable to control his or her criminal behavior means having serious difficulty in controlling or resisting the desire or urge to commit sex offenses. </a:t>
            </a:r>
            <a:endParaRPr lang="en-US" sz="1600" dirty="0"/>
          </a:p>
          <a:p>
            <a:pPr marL="0" indent="0">
              <a:buNone/>
            </a:pPr>
            <a:endParaRPr lang="en-US" dirty="0"/>
          </a:p>
        </p:txBody>
      </p:sp>
    </p:spTree>
    <p:extLst>
      <p:ext uri="{BB962C8B-B14F-4D97-AF65-F5344CB8AC3E}">
        <p14:creationId xmlns:p14="http://schemas.microsoft.com/office/powerpoint/2010/main" val="105009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Correctional Assessment</a:t>
            </a:r>
            <a:endParaRPr lang="en-US" dirty="0"/>
          </a:p>
        </p:txBody>
      </p:sp>
      <p:sp>
        <p:nvSpPr>
          <p:cNvPr id="3" name="Content Placeholder 2"/>
          <p:cNvSpPr>
            <a:spLocks noGrp="1"/>
          </p:cNvSpPr>
          <p:nvPr>
            <p:ph idx="1"/>
          </p:nvPr>
        </p:nvSpPr>
        <p:spPr/>
        <p:txBody>
          <a:bodyPr/>
          <a:lstStyle/>
          <a:p>
            <a:r>
              <a:rPr lang="en-US" dirty="0" smtClean="0"/>
              <a:t>Intake/Reception Center</a:t>
            </a:r>
          </a:p>
          <a:p>
            <a:r>
              <a:rPr lang="en-US" dirty="0" smtClean="0"/>
              <a:t>Initial Treatment Assessment</a:t>
            </a:r>
          </a:p>
          <a:p>
            <a:r>
              <a:rPr lang="en-US" dirty="0" smtClean="0"/>
              <a:t>Post Treatment Re-Assessment</a:t>
            </a:r>
          </a:p>
          <a:p>
            <a:r>
              <a:rPr lang="en-US" dirty="0" smtClean="0"/>
              <a:t>Community Transition Assessment</a:t>
            </a:r>
          </a:p>
          <a:p>
            <a:r>
              <a:rPr lang="en-US" dirty="0" smtClean="0"/>
              <a:t>Pre-Discharge Assessment</a:t>
            </a:r>
            <a:endParaRPr lang="en-US" dirty="0"/>
          </a:p>
        </p:txBody>
      </p:sp>
    </p:spTree>
    <p:extLst>
      <p:ext uri="{BB962C8B-B14F-4D97-AF65-F5344CB8AC3E}">
        <p14:creationId xmlns:p14="http://schemas.microsoft.com/office/powerpoint/2010/main" val="8415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4522"/>
          </a:xfrm>
        </p:spPr>
        <p:txBody>
          <a:bodyPr/>
          <a:lstStyle/>
          <a:p>
            <a:r>
              <a:rPr lang="en-US" dirty="0" smtClean="0"/>
              <a:t>Correctional Treatment</a:t>
            </a:r>
            <a:endParaRPr lang="en-US" dirty="0"/>
          </a:p>
        </p:txBody>
      </p:sp>
      <p:sp>
        <p:nvSpPr>
          <p:cNvPr id="3" name="Content Placeholder 2"/>
          <p:cNvSpPr>
            <a:spLocks noGrp="1"/>
          </p:cNvSpPr>
          <p:nvPr>
            <p:ph idx="1"/>
          </p:nvPr>
        </p:nvSpPr>
        <p:spPr>
          <a:xfrm>
            <a:off x="1484310" y="1580323"/>
            <a:ext cx="10018713" cy="4210877"/>
          </a:xfrm>
        </p:spPr>
        <p:txBody>
          <a:bodyPr/>
          <a:lstStyle/>
          <a:p>
            <a:r>
              <a:rPr lang="en-US" dirty="0" smtClean="0"/>
              <a:t>Mental Illness</a:t>
            </a:r>
          </a:p>
          <a:p>
            <a:pPr lvl="1"/>
            <a:r>
              <a:rPr lang="en-US" dirty="0" smtClean="0"/>
              <a:t>Individual Counseling</a:t>
            </a:r>
          </a:p>
          <a:p>
            <a:pPr lvl="1"/>
            <a:r>
              <a:rPr lang="en-US" dirty="0" smtClean="0"/>
              <a:t>Psychiatric Services</a:t>
            </a:r>
          </a:p>
          <a:p>
            <a:pPr lvl="1"/>
            <a:r>
              <a:rPr lang="en-US" dirty="0" smtClean="0"/>
              <a:t>Residential/Inpatient Mental Health Unit</a:t>
            </a:r>
          </a:p>
          <a:p>
            <a:r>
              <a:rPr lang="en-US" dirty="0" smtClean="0"/>
              <a:t>Sex Offender</a:t>
            </a:r>
          </a:p>
          <a:p>
            <a:pPr lvl="1"/>
            <a:r>
              <a:rPr lang="en-US" dirty="0" smtClean="0"/>
              <a:t>Brief/Low Intensity Community Treatment</a:t>
            </a:r>
          </a:p>
          <a:p>
            <a:pPr lvl="1"/>
            <a:r>
              <a:rPr lang="en-US" dirty="0" smtClean="0"/>
              <a:t>Moderate to Moderate-High Intensity Secure Outpatient Treatment</a:t>
            </a:r>
          </a:p>
          <a:p>
            <a:pPr lvl="1"/>
            <a:r>
              <a:rPr lang="en-US" dirty="0" smtClean="0"/>
              <a:t>High Intensity Residential Treatment</a:t>
            </a:r>
            <a:endParaRPr lang="en-US" dirty="0"/>
          </a:p>
        </p:txBody>
      </p:sp>
    </p:spTree>
    <p:extLst>
      <p:ext uri="{BB962C8B-B14F-4D97-AF65-F5344CB8AC3E}">
        <p14:creationId xmlns:p14="http://schemas.microsoft.com/office/powerpoint/2010/main" val="320686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17444"/>
            <a:ext cx="10018713" cy="983974"/>
          </a:xfrm>
        </p:spPr>
        <p:txBody>
          <a:bodyPr/>
          <a:lstStyle/>
          <a:p>
            <a:r>
              <a:rPr lang="en-US" dirty="0" smtClean="0"/>
              <a:t>What to Look For in an Evaluation</a:t>
            </a:r>
            <a:endParaRPr lang="en-US" dirty="0"/>
          </a:p>
        </p:txBody>
      </p:sp>
      <p:sp>
        <p:nvSpPr>
          <p:cNvPr id="3" name="Content Placeholder 2"/>
          <p:cNvSpPr>
            <a:spLocks noGrp="1"/>
          </p:cNvSpPr>
          <p:nvPr>
            <p:ph idx="1"/>
          </p:nvPr>
        </p:nvSpPr>
        <p:spPr>
          <a:xfrm>
            <a:off x="1484310" y="1272209"/>
            <a:ext cx="10018713" cy="4518991"/>
          </a:xfrm>
        </p:spPr>
        <p:txBody>
          <a:bodyPr>
            <a:normAutofit/>
          </a:bodyPr>
          <a:lstStyle/>
          <a:p>
            <a:r>
              <a:rPr lang="en-US" dirty="0" smtClean="0"/>
              <a:t>Clinical Interview</a:t>
            </a:r>
          </a:p>
          <a:p>
            <a:r>
              <a:rPr lang="en-US" dirty="0" smtClean="0"/>
              <a:t>Mental Status Exam</a:t>
            </a:r>
          </a:p>
          <a:p>
            <a:r>
              <a:rPr lang="en-US" dirty="0" smtClean="0"/>
              <a:t>Diagnosis</a:t>
            </a:r>
          </a:p>
          <a:p>
            <a:r>
              <a:rPr lang="en-US" dirty="0" smtClean="0"/>
              <a:t>Assessment of Risk</a:t>
            </a:r>
          </a:p>
          <a:p>
            <a:pPr lvl="1"/>
            <a:r>
              <a:rPr lang="en-US" dirty="0" smtClean="0"/>
              <a:t>Risk for mentally ill is usually based on an interview and review of recent statements, threats, or behavior. Imminence is more relevant in this population than for sex offenders.</a:t>
            </a:r>
          </a:p>
          <a:p>
            <a:pPr lvl="1"/>
            <a:r>
              <a:rPr lang="en-US" dirty="0" smtClean="0"/>
              <a:t>More formal and specific instruments are used for sex offenders</a:t>
            </a:r>
            <a:endParaRPr lang="en-US" dirty="0"/>
          </a:p>
        </p:txBody>
      </p:sp>
    </p:spTree>
    <p:extLst>
      <p:ext uri="{BB962C8B-B14F-4D97-AF65-F5344CB8AC3E}">
        <p14:creationId xmlns:p14="http://schemas.microsoft.com/office/powerpoint/2010/main" val="4166473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Ask the Evaluator</a:t>
            </a:r>
            <a:endParaRPr lang="en-US" dirty="0"/>
          </a:p>
        </p:txBody>
      </p:sp>
      <p:sp>
        <p:nvSpPr>
          <p:cNvPr id="3" name="Content Placeholder 2"/>
          <p:cNvSpPr>
            <a:spLocks noGrp="1"/>
          </p:cNvSpPr>
          <p:nvPr>
            <p:ph idx="1"/>
          </p:nvPr>
        </p:nvSpPr>
        <p:spPr>
          <a:xfrm>
            <a:off x="1484310" y="2743199"/>
            <a:ext cx="10018713" cy="3349488"/>
          </a:xfrm>
        </p:spPr>
        <p:txBody>
          <a:bodyPr>
            <a:normAutofit/>
          </a:bodyPr>
          <a:lstStyle/>
          <a:p>
            <a:r>
              <a:rPr lang="en-US" sz="2800" dirty="0"/>
              <a:t>Expertise</a:t>
            </a:r>
          </a:p>
          <a:p>
            <a:r>
              <a:rPr lang="en-US" sz="2800" dirty="0" smtClean="0"/>
              <a:t>Diagnosis</a:t>
            </a:r>
          </a:p>
          <a:p>
            <a:r>
              <a:rPr lang="en-US" sz="2800" dirty="0" smtClean="0"/>
              <a:t>Risk Assessment</a:t>
            </a:r>
          </a:p>
          <a:p>
            <a:r>
              <a:rPr lang="en-US" sz="2800" dirty="0" smtClean="0"/>
              <a:t>Treatment</a:t>
            </a:r>
          </a:p>
          <a:p>
            <a:pPr marL="0" indent="0">
              <a:buNone/>
            </a:pPr>
            <a:endParaRPr lang="en-US" sz="2800" dirty="0" smtClean="0"/>
          </a:p>
          <a:p>
            <a:pPr marL="0" indent="0">
              <a:buNone/>
            </a:pPr>
            <a:endParaRPr lang="en-US" sz="2800" dirty="0"/>
          </a:p>
        </p:txBody>
      </p:sp>
    </p:spTree>
    <p:extLst>
      <p:ext uri="{BB962C8B-B14F-4D97-AF65-F5344CB8AC3E}">
        <p14:creationId xmlns:p14="http://schemas.microsoft.com/office/powerpoint/2010/main" val="1669504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576470"/>
            <a:ext cx="10018713" cy="1053547"/>
          </a:xfrm>
        </p:spPr>
        <p:txBody>
          <a:bodyPr/>
          <a:lstStyle/>
          <a:p>
            <a:r>
              <a:rPr lang="en-US" dirty="0" smtClean="0"/>
              <a:t>Expertise</a:t>
            </a:r>
            <a:endParaRPr lang="en-US" dirty="0"/>
          </a:p>
        </p:txBody>
      </p:sp>
      <p:sp>
        <p:nvSpPr>
          <p:cNvPr id="3" name="Content Placeholder 2"/>
          <p:cNvSpPr>
            <a:spLocks noGrp="1"/>
          </p:cNvSpPr>
          <p:nvPr>
            <p:ph idx="1"/>
          </p:nvPr>
        </p:nvSpPr>
        <p:spPr>
          <a:xfrm>
            <a:off x="1484310" y="2146853"/>
            <a:ext cx="10018713" cy="3644348"/>
          </a:xfrm>
        </p:spPr>
        <p:txBody>
          <a:bodyPr>
            <a:normAutofit fontScale="92500"/>
          </a:bodyPr>
          <a:lstStyle/>
          <a:p>
            <a:r>
              <a:rPr lang="en-US" dirty="0" smtClean="0"/>
              <a:t>Licensure</a:t>
            </a:r>
          </a:p>
          <a:p>
            <a:r>
              <a:rPr lang="en-US" dirty="0" smtClean="0"/>
              <a:t>School</a:t>
            </a:r>
          </a:p>
          <a:p>
            <a:r>
              <a:rPr lang="en-US" dirty="0" smtClean="0"/>
              <a:t>Do </a:t>
            </a:r>
            <a:r>
              <a:rPr lang="en-US" dirty="0"/>
              <a:t>you have any specialized training relevant to </a:t>
            </a:r>
            <a:r>
              <a:rPr lang="en-US" dirty="0" smtClean="0"/>
              <a:t>treatment of mentally ill or sex offenders ?</a:t>
            </a:r>
          </a:p>
          <a:p>
            <a:r>
              <a:rPr lang="en-US" dirty="0" smtClean="0"/>
              <a:t>What </a:t>
            </a:r>
            <a:r>
              <a:rPr lang="en-US" dirty="0"/>
              <a:t>is your experience treating mentally ill or sex </a:t>
            </a:r>
            <a:r>
              <a:rPr lang="en-US" dirty="0" smtClean="0"/>
              <a:t>offenders (#</a:t>
            </a:r>
            <a:r>
              <a:rPr lang="en-US" dirty="0"/>
              <a:t>s, years, </a:t>
            </a:r>
            <a:r>
              <a:rPr lang="en-US" dirty="0" err="1"/>
              <a:t>etc</a:t>
            </a:r>
            <a:r>
              <a:rPr lang="en-US" dirty="0" smtClean="0"/>
              <a:t>)?</a:t>
            </a:r>
          </a:p>
          <a:p>
            <a:r>
              <a:rPr lang="en-US" dirty="0" smtClean="0"/>
              <a:t>Any </a:t>
            </a:r>
            <a:r>
              <a:rPr lang="en-US" dirty="0"/>
              <a:t>specialized training relevant to sex offender assessment and </a:t>
            </a:r>
            <a:r>
              <a:rPr lang="en-US" dirty="0" smtClean="0"/>
              <a:t>general risk </a:t>
            </a:r>
            <a:r>
              <a:rPr lang="en-US" dirty="0"/>
              <a:t>assessment. </a:t>
            </a:r>
          </a:p>
          <a:p>
            <a:r>
              <a:rPr lang="en-US" dirty="0" smtClean="0"/>
              <a:t>What </a:t>
            </a:r>
            <a:r>
              <a:rPr lang="en-US" dirty="0"/>
              <a:t>is your experience assessing </a:t>
            </a:r>
            <a:r>
              <a:rPr lang="en-US" dirty="0" smtClean="0"/>
              <a:t>the mentally ill or sex offenders </a:t>
            </a:r>
            <a:r>
              <a:rPr lang="en-US" dirty="0"/>
              <a:t>(#s, years, </a:t>
            </a:r>
            <a:r>
              <a:rPr lang="en-US" dirty="0" err="1"/>
              <a:t>etc</a:t>
            </a:r>
            <a:r>
              <a:rPr lang="en-US" dirty="0"/>
              <a:t>)</a:t>
            </a:r>
          </a:p>
          <a:p>
            <a:endParaRPr lang="en-US" dirty="0"/>
          </a:p>
        </p:txBody>
      </p:sp>
    </p:spTree>
    <p:extLst>
      <p:ext uri="{BB962C8B-B14F-4D97-AF65-F5344CB8AC3E}">
        <p14:creationId xmlns:p14="http://schemas.microsoft.com/office/powerpoint/2010/main" val="3309925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TC103457496[[fn=Parallax]]</Template>
  <TotalTime>119</TotalTime>
  <Words>1155</Words>
  <Application>Microsoft Office PowerPoint</Application>
  <PresentationFormat>Custom</PresentationFormat>
  <Paragraphs>110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Parallax</vt:lpstr>
      <vt:lpstr>Pathways to Civil Commitment</vt:lpstr>
      <vt:lpstr>Two Roads</vt:lpstr>
      <vt:lpstr>LB 1083</vt:lpstr>
      <vt:lpstr>LB 1199</vt:lpstr>
      <vt:lpstr>Correctional Assessment</vt:lpstr>
      <vt:lpstr>Correctional Treatment</vt:lpstr>
      <vt:lpstr>What to Look For in an Evaluation</vt:lpstr>
      <vt:lpstr>What To Ask the Evaluator</vt:lpstr>
      <vt:lpstr>Expertise</vt:lpstr>
      <vt:lpstr>Diagnosis</vt:lpstr>
      <vt:lpstr>Risk Assessment</vt:lpstr>
      <vt:lpstr>Treatment</vt:lpstr>
      <vt:lpstr>Summative Statements</vt:lpstr>
      <vt:lpstr>Sample Affidavit of Dangerousness</vt:lpstr>
      <vt:lpstr>Sample Affidavit Regarding Treatment</vt:lpstr>
      <vt:lpstr>Contact Information Mark Weilage, PhD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 to Civil Commitment</dc:title>
  <dc:creator>Mark Weilage</dc:creator>
  <cp:lastModifiedBy>Jackie</cp:lastModifiedBy>
  <cp:revision>13</cp:revision>
  <dcterms:created xsi:type="dcterms:W3CDTF">2013-05-21T03:38:19Z</dcterms:created>
  <dcterms:modified xsi:type="dcterms:W3CDTF">2013-05-22T02:54:38Z</dcterms:modified>
</cp:coreProperties>
</file>